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456" r:id="rId5"/>
    <p:sldId id="320" r:id="rId6"/>
    <p:sldId id="439" r:id="rId7"/>
    <p:sldId id="450" r:id="rId8"/>
    <p:sldId id="451" r:id="rId9"/>
    <p:sldId id="452" r:id="rId10"/>
    <p:sldId id="453" r:id="rId11"/>
    <p:sldId id="454" r:id="rId12"/>
    <p:sldId id="446" r:id="rId13"/>
    <p:sldId id="455" r:id="rId14"/>
    <p:sldId id="443" r:id="rId15"/>
    <p:sldId id="442" r:id="rId16"/>
    <p:sldId id="444" r:id="rId17"/>
    <p:sldId id="445" r:id="rId18"/>
    <p:sldId id="448" r:id="rId19"/>
    <p:sldId id="449" r:id="rId20"/>
    <p:sldId id="457" r:id="rId21"/>
    <p:sldId id="458" r:id="rId22"/>
    <p:sldId id="459" r:id="rId23"/>
    <p:sldId id="368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661614-7CE4-ED68-5B4C-95ABB7EAD42F}" v="3" dt="2025-02-24T16:33:50.411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S::wittman1@otterbein.edu::bff186cd-6ce8-41ba-8e8c-e85cdef216de" providerId="AD" clId="Web-{70661614-7CE4-ED68-5B4C-95ABB7EAD42F}"/>
    <pc:docChg chg="modSld">
      <pc:chgData name="Wittman, Barry" userId="S::wittman1@otterbein.edu::bff186cd-6ce8-41ba-8e8c-e85cdef216de" providerId="AD" clId="Web-{70661614-7CE4-ED68-5B4C-95ABB7EAD42F}" dt="2025-02-24T16:33:50.411" v="2" actId="20577"/>
      <pc:docMkLst>
        <pc:docMk/>
      </pc:docMkLst>
      <pc:sldChg chg="modSp">
        <pc:chgData name="Wittman, Barry" userId="S::wittman1@otterbein.edu::bff186cd-6ce8-41ba-8e8c-e85cdef216de" providerId="AD" clId="Web-{70661614-7CE4-ED68-5B4C-95ABB7EAD42F}" dt="2025-02-24T16:33:50.411" v="2" actId="20577"/>
        <pc:sldMkLst>
          <pc:docMk/>
          <pc:sldMk cId="0" sldId="257"/>
        </pc:sldMkLst>
        <pc:spChg chg="mod">
          <ac:chgData name="Wittman, Barry" userId="S::wittman1@otterbein.edu::bff186cd-6ce8-41ba-8e8c-e85cdef216de" providerId="AD" clId="Web-{70661614-7CE4-ED68-5B4C-95ABB7EAD42F}" dt="2025-02-24T16:33:50.411" v="2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Format specifiers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968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are mostly what you would expect, from your experience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609600" y="2743200"/>
          <a:ext cx="10972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dirty="0" err="1"/>
                        <a:t>Specifier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%o %x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dirty="0"/>
                        <a:t>(in octal 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o</a:t>
                      </a:r>
                      <a:r>
                        <a:rPr lang="en-US" sz="2000" dirty="0"/>
                        <a:t> or hex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000" dirty="0"/>
                        <a:t>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hd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null-terminated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long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19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examples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76400"/>
            <a:ext cx="10972800" cy="502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 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name[80];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age;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your name: 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s"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,name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your age: 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d"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,&amp;age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"%s, you are %d years old.\n"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name, age);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a hexadecimal number: 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x"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,&amp;number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have entered 0x%08X (%d)\n"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number, number);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763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returns the number of items successfully read</a:t>
            </a:r>
          </a:p>
          <a:p>
            <a:r>
              <a:rPr lang="en-US" dirty="0"/>
              <a:t>Typically,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used to read in a single variable, making this value either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dirty="0"/>
              <a:t>But it can also be used to read in multiple values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value1, value2, value3;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three integers: 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count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"%d%d%d"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,&amp;value1, &amp;value2, &amp;value3);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count != 3 );</a:t>
            </a:r>
          </a:p>
        </p:txBody>
      </p:sp>
    </p:spTree>
    <p:extLst>
      <p:ext uri="{BB962C8B-B14F-4D97-AF65-F5344CB8AC3E}">
        <p14:creationId xmlns:p14="http://schemas.microsoft.com/office/powerpoint/2010/main" val="388855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asks a user how many strings they want to enter</a:t>
            </a:r>
          </a:p>
          <a:p>
            <a:pPr lvl="1"/>
            <a:r>
              <a:rPr lang="en-US" dirty="0"/>
              <a:t>Read this number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Then, read in each string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Print out the string that comes earliest in the dictionary</a:t>
            </a:r>
          </a:p>
          <a:p>
            <a:r>
              <a:rPr lang="en-US" b="1" dirty="0"/>
              <a:t>Hint:</a:t>
            </a:r>
            <a:r>
              <a:rPr lang="en-US" dirty="0"/>
              <a:t> We don't need to store all the strings, only the current one and the earliest one we've found</a:t>
            </a:r>
          </a:p>
          <a:p>
            <a:r>
              <a:rPr lang="en-US" dirty="0"/>
              <a:t>We can assume that the strings will be no longer than 100 characters (not including the null character)</a:t>
            </a:r>
          </a:p>
        </p:txBody>
      </p:sp>
    </p:spTree>
    <p:extLst>
      <p:ext uri="{BB962C8B-B14F-4D97-AF65-F5344CB8AC3E}">
        <p14:creationId xmlns:p14="http://schemas.microsoft.com/office/powerpoint/2010/main" val="236504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Memory can be allocated dynamically using a function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Similar to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in Java or C++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Dynamically allocated memory is on the heap</a:t>
            </a:r>
          </a:p>
          <a:p>
            <a:pPr lvl="1"/>
            <a:r>
              <a:rPr lang="en-US" dirty="0"/>
              <a:t>It doesn't disappear when a function returns</a:t>
            </a:r>
          </a:p>
          <a:p>
            <a:r>
              <a:rPr lang="en-US" dirty="0"/>
              <a:t>To allocate memory,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with the number of bytes you want</a:t>
            </a:r>
          </a:p>
          <a:p>
            <a:r>
              <a:rPr lang="en-US" dirty="0"/>
              <a:t>It returns a pointer to that memory, which you cast to the appropriate type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715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75422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single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single variable can be allocated this way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why would someone do that when they could declare the variable locally?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number =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c = 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*number = 14;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*value = 3.14;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*c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'?'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5492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much more common to allocate an array of values dynamically</a:t>
            </a:r>
          </a:p>
          <a:p>
            <a:r>
              <a:rPr lang="en-US" dirty="0"/>
              <a:t>The syntax is exactly the same, but you multiply the size of the type by the number of elements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148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Initialize for fun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  <p:extLst>
      <p:ext uri="{BB962C8B-B14F-4D97-AF65-F5344CB8AC3E}">
        <p14:creationId xmlns:p14="http://schemas.microsoft.com/office/powerpoint/2010/main" val="4211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allocated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Dynamically allocated memory sits on the heap</a:t>
            </a:r>
          </a:p>
          <a:p>
            <a:r>
              <a:rPr lang="en-US" dirty="0"/>
              <a:t>So you </a:t>
            </a:r>
            <a:r>
              <a:rPr lang="en-US" b="1" dirty="0"/>
              <a:t>can</a:t>
            </a:r>
            <a:r>
              <a:rPr lang="en-US" dirty="0"/>
              <a:t> write a function that allocates memory and returns a pointer to it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makeIntArray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size)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)*size);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527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 function that</a:t>
            </a:r>
          </a:p>
          <a:p>
            <a:pPr lvl="1"/>
            <a:r>
              <a:rPr lang="en-US" dirty="0"/>
              <a:t>Takes a string (a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Allocates a new array to hold the characters in it</a:t>
            </a:r>
          </a:p>
          <a:p>
            <a:pPr lvl="1"/>
            <a:r>
              <a:rPr lang="en-US" dirty="0"/>
              <a:t>Copies them over</a:t>
            </a:r>
          </a:p>
          <a:p>
            <a:pPr lvl="1"/>
            <a:r>
              <a:rPr lang="en-US" dirty="0"/>
              <a:t>Returns the duplicated string</a:t>
            </a:r>
          </a:p>
          <a:p>
            <a:r>
              <a:rPr lang="en-US" dirty="0"/>
              <a:t>Let's write our own with the following prototype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2578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new_strdup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source);</a:t>
            </a:r>
          </a:p>
        </p:txBody>
      </p:sp>
    </p:spTree>
    <p:extLst>
      <p:ext uri="{BB962C8B-B14F-4D97-AF65-F5344CB8AC3E}">
        <p14:creationId xmlns:p14="http://schemas.microsoft.com/office/powerpoint/2010/main" val="409366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/>
          </a:bodyPr>
          <a:lstStyle/>
          <a:p>
            <a:pPr marL="438785"/>
            <a:r>
              <a:rPr lang="en-US" dirty="0"/>
              <a:t>What did we talk about last time?</a:t>
            </a:r>
            <a:endParaRPr lang="en-US"/>
          </a:p>
          <a:p>
            <a:pPr marL="438785"/>
            <a:r>
              <a:rPr lang="en-US" dirty="0"/>
              <a:t>Pointers to pointers</a:t>
            </a:r>
          </a:p>
          <a:p>
            <a:pPr marL="438785">
              <a:buClr>
                <a:srgbClr val="4F81BD"/>
              </a:buClr>
            </a:pPr>
            <a:r>
              <a:rPr lang="en-US" dirty="0"/>
              <a:t>Returning pointers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free()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is not garbage collected like Java</a:t>
            </a:r>
          </a:p>
          <a:p>
            <a:r>
              <a:rPr lang="en-US" dirty="0"/>
              <a:t>If you allocate something on the stack, it disappears when the function returns</a:t>
            </a:r>
          </a:p>
          <a:p>
            <a:r>
              <a:rPr lang="en-US" dirty="0"/>
              <a:t>If you allocate something on the heap, you have to </a:t>
            </a:r>
            <a:r>
              <a:rPr lang="en-US" dirty="0" err="1"/>
              <a:t>deallocate</a:t>
            </a:r>
            <a:r>
              <a:rPr lang="en-US" dirty="0"/>
              <a:t> it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does not set the pointer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r>
              <a:rPr lang="en-US" dirty="0"/>
              <a:t>But you can (and should) afterwards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05400"/>
            <a:ext cx="10972800" cy="1371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things = 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free(things);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things = NULL;</a:t>
            </a:r>
          </a:p>
        </p:txBody>
      </p:sp>
    </p:spTree>
    <p:extLst>
      <p:ext uri="{BB962C8B-B14F-4D97-AF65-F5344CB8AC3E}">
        <p14:creationId xmlns:p14="http://schemas.microsoft.com/office/powerpoint/2010/main" val="412034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is responsible?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 is supposed to call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?</a:t>
            </a:r>
          </a:p>
          <a:p>
            <a:r>
              <a:rPr lang="en-US" dirty="0"/>
              <a:t>You should feel fear in your gut every time you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That fear should only dissipate when you write a matching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dirty="0"/>
              <a:t>You need to be aware of functions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that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internally</a:t>
            </a:r>
          </a:p>
          <a:p>
            <a:pPr lvl="1"/>
            <a:r>
              <a:rPr lang="en-US" dirty="0"/>
              <a:t>Their return values will need to be freed eventually</a:t>
            </a:r>
          </a:p>
          <a:p>
            <a:r>
              <a:rPr lang="en-US" dirty="0"/>
              <a:t>Read documentation closely </a:t>
            </a:r>
          </a:p>
          <a:p>
            <a:pPr lvl="1"/>
            <a:r>
              <a:rPr lang="en-US" dirty="0"/>
              <a:t>And create good documentation for any functions you write that allocate memory</a:t>
            </a:r>
          </a:p>
        </p:txBody>
      </p:sp>
    </p:spTree>
    <p:extLst>
      <p:ext uri="{BB962C8B-B14F-4D97-AF65-F5344CB8AC3E}">
        <p14:creationId xmlns:p14="http://schemas.microsoft.com/office/powerpoint/2010/main" val="264017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freeing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try to free something that has already been freed, your program will probably crash</a:t>
            </a:r>
          </a:p>
          <a:p>
            <a:r>
              <a:rPr lang="en-US" dirty="0"/>
              <a:t>If you use data that's already been freed, your program </a:t>
            </a:r>
            <a:r>
              <a:rPr lang="en-US" i="1" dirty="0"/>
              <a:t>might</a:t>
            </a:r>
            <a:r>
              <a:rPr lang="en-US" dirty="0"/>
              <a:t> crash</a:t>
            </a:r>
          </a:p>
          <a:p>
            <a:r>
              <a:rPr lang="en-US" dirty="0"/>
              <a:t>If you try to free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pointer, it's fine</a:t>
            </a:r>
          </a:p>
          <a:p>
            <a:endParaRPr lang="en-US" dirty="0"/>
          </a:p>
          <a:p>
            <a:r>
              <a:rPr lang="en-US" dirty="0"/>
              <a:t>Life is hard.</a:t>
            </a:r>
          </a:p>
        </p:txBody>
      </p:sp>
    </p:spTree>
    <p:extLst>
      <p:ext uri="{BB962C8B-B14F-4D97-AF65-F5344CB8AC3E}">
        <p14:creationId xmlns:p14="http://schemas.microsoft.com/office/powerpoint/2010/main" val="241320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with </a:t>
            </a:r>
            <a:r>
              <a:rPr lang="en-US"/>
              <a:t>dynamic allocation</a:t>
            </a:r>
          </a:p>
          <a:p>
            <a:r>
              <a:rPr lang="en-US" dirty="0"/>
              <a:t>Dynamically allocating multi-dimensional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reading K&amp;R chapter 5</a:t>
            </a:r>
          </a:p>
          <a:p>
            <a:r>
              <a:rPr lang="en-US" dirty="0"/>
              <a:t>Work on Project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657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endParaRPr lang="en-US" sz="3600" i="1" dirty="0"/>
          </a:p>
          <a:p>
            <a:pPr marL="118872" indent="0">
              <a:buNone/>
            </a:pPr>
            <a:r>
              <a:rPr lang="en-US" sz="3600" i="1" dirty="0"/>
              <a:t>Don't worry if it doesn't work right. If everything did, you'd be out of a job.</a:t>
            </a:r>
          </a:p>
          <a:p>
            <a:pPr marL="118872" indent="0">
              <a:buNone/>
            </a:pPr>
            <a:endParaRPr lang="en-US" sz="3600" i="1" dirty="0"/>
          </a:p>
          <a:p>
            <a:pPr marL="118872" indent="0">
              <a:buNone/>
            </a:pPr>
            <a:r>
              <a:rPr lang="en-US" sz="3600" dirty="0"/>
              <a:t>	Mosher's Law of 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1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 far, we have only talked about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(and command line arguments) for input</a:t>
            </a:r>
          </a:p>
          <a:p>
            <a:r>
              <a:rPr lang="en-US" dirty="0"/>
              <a:t>As some of you have discovered, there is a function that parallels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can read strings,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values, characters, and anything else you can specify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formatting string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05400"/>
            <a:ext cx="10972800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&amp;number);</a:t>
            </a:r>
          </a:p>
        </p:txBody>
      </p:sp>
    </p:spTree>
    <p:extLst>
      <p:ext uri="{BB962C8B-B14F-4D97-AF65-F5344CB8AC3E}">
        <p14:creationId xmlns:p14="http://schemas.microsoft.com/office/powerpoint/2010/main" val="1250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didn't I teach you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before?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first place, you have to use pointers (or at least the reference 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</a:t>
            </a:r>
          </a:p>
          <a:p>
            <a:r>
              <a:rPr lang="en-US" dirty="0"/>
              <a:t>I wanted you to understand character by character input (with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) because sometimes that's the best way to solve problems</a:t>
            </a:r>
          </a:p>
          <a:p>
            <a:pPr lvl="1"/>
            <a:r>
              <a:rPr lang="en-US" dirty="0"/>
              <a:t>Indeed,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built on character by character input</a:t>
            </a:r>
          </a:p>
          <a:p>
            <a:r>
              <a:rPr lang="en-US" dirty="0"/>
              <a:t>Crazy things can happen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used carelessly</a:t>
            </a:r>
          </a:p>
        </p:txBody>
      </p:sp>
    </p:spTree>
    <p:extLst>
      <p:ext uri="{BB962C8B-B14F-4D97-AF65-F5344CB8AC3E}">
        <p14:creationId xmlns:p14="http://schemas.microsoft.com/office/powerpoint/2010/main" val="76826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4188</TotalTime>
  <Words>1132</Words>
  <Application>Microsoft Office PowerPoint</Application>
  <PresentationFormat>Widescreen</PresentationFormat>
  <Paragraphs>164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3 </vt:lpstr>
      <vt:lpstr>Project 4</vt:lpstr>
      <vt:lpstr>Quotes</vt:lpstr>
      <vt:lpstr>Input with scanf()</vt:lpstr>
      <vt:lpstr>scanf()</vt:lpstr>
      <vt:lpstr>Why didn't I teach you scanf() before?</vt:lpstr>
      <vt:lpstr>Format specifiers</vt:lpstr>
      <vt:lpstr>scanf() examples</vt:lpstr>
      <vt:lpstr>Return value for scanf()</vt:lpstr>
      <vt:lpstr>scanf() practice</vt:lpstr>
      <vt:lpstr>Dynamic Memory Allocation</vt:lpstr>
      <vt:lpstr>malloc()</vt:lpstr>
      <vt:lpstr>Allocating single values</vt:lpstr>
      <vt:lpstr>Allocating arrays</vt:lpstr>
      <vt:lpstr>Returning allocated memory</vt:lpstr>
      <vt:lpstr>strdup() example</vt:lpstr>
      <vt:lpstr>free()</vt:lpstr>
      <vt:lpstr>Who is responsible?</vt:lpstr>
      <vt:lpstr>Double freeing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516</cp:revision>
  <dcterms:created xsi:type="dcterms:W3CDTF">2009-08-24T20:26:10Z</dcterms:created>
  <dcterms:modified xsi:type="dcterms:W3CDTF">2025-02-25T16:58:14Z</dcterms:modified>
</cp:coreProperties>
</file>